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0" r:id="rId4"/>
    <p:sldId id="268" r:id="rId5"/>
    <p:sldId id="270" r:id="rId6"/>
    <p:sldId id="271" r:id="rId7"/>
    <p:sldId id="272" r:id="rId8"/>
    <p:sldId id="273" r:id="rId9"/>
    <p:sldId id="266" r:id="rId10"/>
    <p:sldId id="262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Freesentation 3 Light" pitchFamily="2" charset="-127"/>
      <p:regular r:id="rId15"/>
    </p:embeddedFont>
    <p:embeddedFont>
      <p:font typeface="Freesentation 4 Regular" pitchFamily="2" charset="-127"/>
      <p:regular r:id="rId16"/>
    </p:embeddedFont>
    <p:embeddedFont>
      <p:font typeface="Freesentation 5 Medium" pitchFamily="2" charset="-127"/>
      <p:regular r:id="rId17"/>
    </p:embeddedFont>
    <p:embeddedFont>
      <p:font typeface="Freesentation 7 Bold" pitchFamily="2" charset="-127"/>
      <p:bold r:id="rId18"/>
    </p:embeddedFont>
    <p:embeddedFont>
      <p:font typeface="Freesentation 9 Black" pitchFamily="2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C6CAEF"/>
    <a:srgbClr val="6C63FF"/>
    <a:srgbClr val="6752FF"/>
    <a:srgbClr val="4F04FF"/>
    <a:srgbClr val="AFB3F0"/>
    <a:srgbClr val="9FA5F7"/>
    <a:srgbClr val="9200F4"/>
    <a:srgbClr val="5A6170"/>
    <a:srgbClr val="1D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BED90-B630-FD4C-BCBE-61A5C2A8C043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C246-DBFF-8D47-BF03-7775F43C38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7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719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FED05-23AA-E698-5F9C-4DC1AE6F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1977BE-B4C7-D00C-98DB-EC87FDF1E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4AFF14-790D-9CBF-9820-75B5E9136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624C23-29F7-DD5D-DDB3-05FC0767A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2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6694-953C-E3DE-0DB0-C5444453A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17DC53-DDE2-BEA2-4092-0EF88FD2B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FBD48-BD71-E4E1-9402-124867B11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39F2F-0D7A-87F9-849E-C6BDC5075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58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2025. 5. 24.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1259783" y="1432113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1231207" y="1632168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1347751" y="1337305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4789629" y="3961746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1428788" y="3961746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8650530" y="3956790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1428786" y="4384966"/>
            <a:ext cx="1667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프로젝트 요약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4789629" y="4384966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현재 진행상황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8650530" y="4370678"/>
            <a:ext cx="354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다음 회의 일정 </a:t>
            </a: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-66000" contrast="15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83F586F-0B38-C3B0-2743-D89330E408DE}"/>
              </a:ext>
            </a:extLst>
          </p:cNvPr>
          <p:cNvSpPr/>
          <p:nvPr/>
        </p:nvSpPr>
        <p:spPr>
          <a:xfrm>
            <a:off x="1350307" y="1923915"/>
            <a:ext cx="9615487" cy="2728912"/>
          </a:xfrm>
          <a:prstGeom prst="roundRect">
            <a:avLst>
              <a:gd name="adj" fmla="val 7243"/>
            </a:avLst>
          </a:prstGeom>
          <a:solidFill>
            <a:schemeClr val="tx1">
              <a:lumMod val="95000"/>
              <a:lumOff val="5000"/>
            </a:schemeClr>
          </a:solidFill>
          <a:ln w="95250"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그래픽, 상징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3BB3CD-9030-3FE2-A704-775C4C91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537" y="2555080"/>
            <a:ext cx="1747837" cy="1747837"/>
          </a:xfrm>
          <a:prstGeom prst="rect">
            <a:avLst/>
          </a:prstGeom>
        </p:spPr>
      </p:pic>
      <p:pic>
        <p:nvPicPr>
          <p:cNvPr id="23" name="그림 22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D0CC4-F945-F7E4-3AEB-0724AA19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752" y="3022995"/>
            <a:ext cx="812008" cy="812008"/>
          </a:xfrm>
          <a:prstGeom prst="rect">
            <a:avLst/>
          </a:prstGeom>
        </p:spPr>
      </p:pic>
      <p:pic>
        <p:nvPicPr>
          <p:cNvPr id="27" name="그림 26" descr="폰트, 상징, 그래픽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2CD26-05DA-B082-99C4-36B07F4B9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125" y="2524125"/>
            <a:ext cx="1809749" cy="1809749"/>
          </a:xfrm>
          <a:prstGeom prst="rect">
            <a:avLst/>
          </a:prstGeom>
        </p:spPr>
      </p:pic>
      <p:pic>
        <p:nvPicPr>
          <p:cNvPr id="28" name="그림 27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1257DD-C66D-84C0-184F-E1F15B60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402" y="3022994"/>
            <a:ext cx="812008" cy="812008"/>
          </a:xfrm>
          <a:prstGeom prst="rect">
            <a:avLst/>
          </a:prstGeom>
        </p:spPr>
      </p:pic>
      <p:pic>
        <p:nvPicPr>
          <p:cNvPr id="36" name="그림 35" descr="상징, 그래픽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C8BA5B-5614-7089-6924-35984FAA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5" y="2390178"/>
            <a:ext cx="2077640" cy="207764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4A2522-312E-3597-2C34-1116FCC3F195}"/>
              </a:ext>
            </a:extLst>
          </p:cNvPr>
          <p:cNvSpPr/>
          <p:nvPr/>
        </p:nvSpPr>
        <p:spPr>
          <a:xfrm>
            <a:off x="2670048" y="5492186"/>
            <a:ext cx="6864096" cy="615732"/>
          </a:xfrm>
          <a:prstGeom prst="roundRect">
            <a:avLst>
              <a:gd name="adj" fmla="val 36494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312583-D4A2-C2BB-0D73-28262B49670E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ABF59-4B5C-098B-DC51-7661EF0F1271}"/>
              </a:ext>
            </a:extLst>
          </p:cNvPr>
          <p:cNvSpPr txBox="1"/>
          <p:nvPr/>
        </p:nvSpPr>
        <p:spPr>
          <a:xfrm>
            <a:off x="5403240" y="1154474"/>
            <a:ext cx="150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프로젝트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6ACA4-8AB3-63F7-6827-C39455D2546B}"/>
              </a:ext>
            </a:extLst>
          </p:cNvPr>
          <p:cNvSpPr txBox="1"/>
          <p:nvPr/>
        </p:nvSpPr>
        <p:spPr>
          <a:xfrm>
            <a:off x="3020562" y="5523143"/>
            <a:ext cx="615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정확도 높은 한국 차량번호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pic>
        <p:nvPicPr>
          <p:cNvPr id="8" name="그림 7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8452F8-5C81-7FB0-7277-45F751941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26652" y="4740936"/>
            <a:ext cx="662795" cy="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14105-B6EF-5BE7-7246-B6F1D17B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22D2727-EF70-CAF2-1F6A-7BD9BEA91AF0}"/>
              </a:ext>
            </a:extLst>
          </p:cNvPr>
          <p:cNvSpPr/>
          <p:nvPr/>
        </p:nvSpPr>
        <p:spPr>
          <a:xfrm>
            <a:off x="750910" y="1788840"/>
            <a:ext cx="10690172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92926-75D5-2012-9332-5A805C2F35A3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AA377-F7A7-7BE5-C0E1-F8358D0A39E4}"/>
              </a:ext>
            </a:extLst>
          </p:cNvPr>
          <p:cNvSpPr txBox="1"/>
          <p:nvPr/>
        </p:nvSpPr>
        <p:spPr>
          <a:xfrm>
            <a:off x="1402038" y="2077435"/>
            <a:ext cx="375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옛날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,</a:t>
            </a: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특수 번호판 인식을 위해 </a:t>
            </a:r>
            <a:r>
              <a:rPr kumimoji="1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easyocr</a:t>
            </a:r>
            <a:r>
              <a:rPr kumimoji="1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에서 </a:t>
            </a:r>
            <a:r>
              <a:rPr kumimoji="1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paddleocr</a:t>
            </a:r>
            <a:r>
              <a: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로 변경</a:t>
            </a:r>
            <a:endParaRPr kumimoji="1" lang="en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1D2F3F2-0E26-AB7E-F03C-F0682A6D3E2A}"/>
              </a:ext>
            </a:extLst>
          </p:cNvPr>
          <p:cNvSpPr/>
          <p:nvPr/>
        </p:nvSpPr>
        <p:spPr>
          <a:xfrm>
            <a:off x="1085850" y="2833799"/>
            <a:ext cx="4383910" cy="1516490"/>
          </a:xfrm>
          <a:prstGeom prst="roundRect">
            <a:avLst>
              <a:gd name="adj" fmla="val 191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C0FB5-08E3-1B2B-9CB6-8DE3E44D2F39}"/>
              </a:ext>
            </a:extLst>
          </p:cNvPr>
          <p:cNvSpPr txBox="1"/>
          <p:nvPr/>
        </p:nvSpPr>
        <p:spPr>
          <a:xfrm>
            <a:off x="5469760" y="1149085"/>
            <a:ext cx="188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C0B6A894-825C-C8D2-3DF5-8D53FA451B34}"/>
              </a:ext>
            </a:extLst>
          </p:cNvPr>
          <p:cNvSpPr/>
          <p:nvPr/>
        </p:nvSpPr>
        <p:spPr>
          <a:xfrm>
            <a:off x="1085850" y="5025505"/>
            <a:ext cx="4383911" cy="925461"/>
          </a:xfrm>
          <a:prstGeom prst="roundRect">
            <a:avLst>
              <a:gd name="adj" fmla="val 416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8888F8B-7C67-B9B8-900B-C9B23E8F2524}"/>
              </a:ext>
            </a:extLst>
          </p:cNvPr>
          <p:cNvSpPr/>
          <p:nvPr/>
        </p:nvSpPr>
        <p:spPr>
          <a:xfrm>
            <a:off x="6593652" y="2833799"/>
            <a:ext cx="4383910" cy="3117167"/>
          </a:xfrm>
          <a:prstGeom prst="roundRect">
            <a:avLst>
              <a:gd name="adj" fmla="val 416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586277-889C-8A4B-0DDE-40DA669FF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76311" y="4289912"/>
            <a:ext cx="795970" cy="7959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795BE8-AEF4-E2CE-DFEA-F715402E6764}"/>
              </a:ext>
            </a:extLst>
          </p:cNvPr>
          <p:cNvSpPr txBox="1"/>
          <p:nvPr/>
        </p:nvSpPr>
        <p:spPr>
          <a:xfrm>
            <a:off x="6909840" y="2106966"/>
            <a:ext cx="375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번호만 인식하는 문제가 발생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61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4CA75-D3F7-6E0C-FD90-AC4923FA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4449161-549B-41B1-2A97-726CB611F693}"/>
              </a:ext>
            </a:extLst>
          </p:cNvPr>
          <p:cNvSpPr/>
          <p:nvPr/>
        </p:nvSpPr>
        <p:spPr>
          <a:xfrm>
            <a:off x="750910" y="1788840"/>
            <a:ext cx="10690172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5482-53DC-88F6-5DCC-5E94C88C85E1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82CC1-3A77-C480-1072-A7C23607E1F0}"/>
              </a:ext>
            </a:extLst>
          </p:cNvPr>
          <p:cNvSpPr txBox="1"/>
          <p:nvPr/>
        </p:nvSpPr>
        <p:spPr>
          <a:xfrm>
            <a:off x="5469760" y="1149085"/>
            <a:ext cx="188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FB1A62D-4609-5E09-1CA0-0F1E4118A138}"/>
              </a:ext>
            </a:extLst>
          </p:cNvPr>
          <p:cNvSpPr/>
          <p:nvPr/>
        </p:nvSpPr>
        <p:spPr>
          <a:xfrm>
            <a:off x="957263" y="2000250"/>
            <a:ext cx="4114800" cy="1976438"/>
          </a:xfrm>
          <a:prstGeom prst="roundRect">
            <a:avLst>
              <a:gd name="adj" fmla="val 519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56939BB6-ED3B-D574-6E9E-B0526443D2C1}"/>
              </a:ext>
            </a:extLst>
          </p:cNvPr>
          <p:cNvSpPr/>
          <p:nvPr/>
        </p:nvSpPr>
        <p:spPr>
          <a:xfrm>
            <a:off x="957263" y="4081462"/>
            <a:ext cx="4114800" cy="1976438"/>
          </a:xfrm>
          <a:prstGeom prst="roundRect">
            <a:avLst>
              <a:gd name="adj" fmla="val 519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EAD8D1-0F84-3582-D58A-DBFC7C07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3" y="2387197"/>
            <a:ext cx="1041803" cy="1041803"/>
          </a:xfrm>
          <a:prstGeom prst="rect">
            <a:avLst/>
          </a:prstGeom>
        </p:spPr>
      </p:pic>
      <p:pic>
        <p:nvPicPr>
          <p:cNvPr id="23" name="그림 2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8C26CC-C85C-FA1E-D85A-5E1B66E6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3" y="3498546"/>
            <a:ext cx="1041803" cy="1041803"/>
          </a:xfrm>
          <a:prstGeom prst="rect">
            <a:avLst/>
          </a:prstGeom>
        </p:spPr>
      </p:pic>
      <p:pic>
        <p:nvPicPr>
          <p:cNvPr id="24" name="그림 2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E39126-1983-E7FB-5AE3-173D7BC6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3" y="4609895"/>
            <a:ext cx="1041803" cy="10418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85F771-132F-3592-9227-994ED45F4F4C}"/>
              </a:ext>
            </a:extLst>
          </p:cNvPr>
          <p:cNvSpPr txBox="1"/>
          <p:nvPr/>
        </p:nvSpPr>
        <p:spPr>
          <a:xfrm>
            <a:off x="6731621" y="2387197"/>
            <a:ext cx="401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신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구형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옛날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특수번호판 전체 생성 완료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66741-497A-E35A-A0B3-34E490DEA09B}"/>
              </a:ext>
            </a:extLst>
          </p:cNvPr>
          <p:cNvSpPr txBox="1"/>
          <p:nvPr/>
        </p:nvSpPr>
        <p:spPr>
          <a:xfrm>
            <a:off x="6731621" y="3325810"/>
            <a:ext cx="4011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err="1">
                <a:latin typeface="Freesentation 4 Regular" pitchFamily="2" charset="-127"/>
                <a:ea typeface="Freesentation 4 Regular" pitchFamily="2" charset="-127"/>
              </a:rPr>
              <a:t>차량이미지에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합성하여 데이터 증강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112C25-95FE-1829-200C-C7FF634EB968}"/>
              </a:ext>
            </a:extLst>
          </p:cNvPr>
          <p:cNvSpPr txBox="1"/>
          <p:nvPr/>
        </p:nvSpPr>
        <p:spPr>
          <a:xfrm>
            <a:off x="6340203" y="4264423"/>
            <a:ext cx="4794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밝기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각도 등 다양한 변화를 준 데이터를 생성할 예정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FF8405-D22C-F6C5-D8EB-C9836E047C83}"/>
              </a:ext>
            </a:extLst>
          </p:cNvPr>
          <p:cNvSpPr txBox="1"/>
          <p:nvPr/>
        </p:nvSpPr>
        <p:spPr>
          <a:xfrm>
            <a:off x="6647079" y="5203037"/>
            <a:ext cx="4180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기존 약 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50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만개의 데이터와 병합할 </a:t>
            </a:r>
            <a:endParaRPr kumimoji="1" lang="en-US" altLang="ko-KR" sz="2000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증강데이터 양 고려 중</a:t>
            </a:r>
          </a:p>
        </p:txBody>
      </p:sp>
    </p:spTree>
    <p:extLst>
      <p:ext uri="{BB962C8B-B14F-4D97-AF65-F5344CB8AC3E}">
        <p14:creationId xmlns:p14="http://schemas.microsoft.com/office/powerpoint/2010/main" val="136258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9AF73-403C-4BD4-7751-395A097DB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25A77-0145-884C-659E-83AEE5C5CCBD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25224-0CA1-43BB-2683-69D5280F3C26}"/>
              </a:ext>
            </a:extLst>
          </p:cNvPr>
          <p:cNvSpPr txBox="1"/>
          <p:nvPr/>
        </p:nvSpPr>
        <p:spPr>
          <a:xfrm>
            <a:off x="5469760" y="1149085"/>
            <a:ext cx="188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E218DD8-F4A9-4D0B-2BFF-DAC78626D8E1}"/>
              </a:ext>
            </a:extLst>
          </p:cNvPr>
          <p:cNvSpPr/>
          <p:nvPr/>
        </p:nvSpPr>
        <p:spPr>
          <a:xfrm>
            <a:off x="745925" y="1788842"/>
            <a:ext cx="4417240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66282-3BAA-C06F-249D-280D7D82E807}"/>
              </a:ext>
            </a:extLst>
          </p:cNvPr>
          <p:cNvSpPr txBox="1"/>
          <p:nvPr/>
        </p:nvSpPr>
        <p:spPr>
          <a:xfrm>
            <a:off x="1344199" y="2441319"/>
            <a:ext cx="310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이전 환경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: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맥북 에어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(</a:t>
            </a:r>
            <a:r>
              <a:rPr kumimoji="1" lang="en-US" altLang="ko-KR" sz="2400" b="1" dirty="0" err="1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cpu</a:t>
            </a:r>
            <a:r>
              <a:rPr kumimoji="1" lang="en-US" altLang="ko-KR" sz="24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endParaRPr kumimoji="1" lang="en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0442D5F-6AED-2905-2527-E40D284C406C}"/>
              </a:ext>
            </a:extLst>
          </p:cNvPr>
          <p:cNvSpPr/>
          <p:nvPr/>
        </p:nvSpPr>
        <p:spPr>
          <a:xfrm>
            <a:off x="6975694" y="1788842"/>
            <a:ext cx="4417240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3ECD9-2681-6070-DF28-849AE0313866}"/>
              </a:ext>
            </a:extLst>
          </p:cNvPr>
          <p:cNvSpPr txBox="1"/>
          <p:nvPr/>
        </p:nvSpPr>
        <p:spPr>
          <a:xfrm>
            <a:off x="948961" y="3680141"/>
            <a:ext cx="401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전처리까진 수용 가능했으나 모델 학습 시 현저히 속도가 느려짐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거의 진도가 나가지 않음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CC79EA-2BDB-5663-8EF6-7C4BC938953F}"/>
              </a:ext>
            </a:extLst>
          </p:cNvPr>
          <p:cNvSpPr txBox="1"/>
          <p:nvPr/>
        </p:nvSpPr>
        <p:spPr>
          <a:xfrm>
            <a:off x="7319723" y="2394316"/>
            <a:ext cx="372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현재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환경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: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S06 603 </a:t>
            </a:r>
            <a:r>
              <a:rPr kumimoji="1" lang="ko-KR" altLang="en-US" sz="24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데스크탑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endParaRPr kumimoji="1" lang="en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BFC95-B28D-84D0-CA15-77DFD3754441}"/>
              </a:ext>
            </a:extLst>
          </p:cNvPr>
          <p:cNvSpPr txBox="1"/>
          <p:nvPr/>
        </p:nvSpPr>
        <p:spPr>
          <a:xfrm>
            <a:off x="7077212" y="3541642"/>
            <a:ext cx="42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실습실 데스크탑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RTX 3070 GPU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환경 구성 완료 →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dirty="0" err="1">
                <a:latin typeface="Freesentation 4 Regular" pitchFamily="2" charset="-127"/>
                <a:ea typeface="Freesentation 4 Regular" pitchFamily="2" charset="-127"/>
              </a:rPr>
              <a:t>PyTorch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 GPU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빌드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 CUDA/</a:t>
            </a:r>
            <a:r>
              <a:rPr kumimoji="1" lang="en-US" altLang="ko-KR" dirty="0" err="1">
                <a:latin typeface="Freesentation 4 Regular" pitchFamily="2" charset="-127"/>
                <a:ea typeface="Freesentation 4 Regular" pitchFamily="2" charset="-127"/>
              </a:rPr>
              <a:t>cuDNN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연동 확인</a:t>
            </a:r>
          </a:p>
        </p:txBody>
      </p:sp>
      <p:pic>
        <p:nvPicPr>
          <p:cNvPr id="24" name="그림 2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356F2F-FA1F-88BF-1C68-0E024FC8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58" y="3415859"/>
            <a:ext cx="1202543" cy="120254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AA670B-67FD-CAB6-F152-60830C402FEB}"/>
              </a:ext>
            </a:extLst>
          </p:cNvPr>
          <p:cNvSpPr txBox="1"/>
          <p:nvPr/>
        </p:nvSpPr>
        <p:spPr>
          <a:xfrm>
            <a:off x="549752" y="4859270"/>
            <a:ext cx="480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epoch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당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40,000~50,000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장의 이미지를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  <a:p>
            <a:pPr algn="ctr"/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처리하는 데 하루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(24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시간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)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이상 소요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FBF8E9-D236-BE26-DC21-FDFC6FE2A8DC}"/>
              </a:ext>
            </a:extLst>
          </p:cNvPr>
          <p:cNvSpPr txBox="1"/>
          <p:nvPr/>
        </p:nvSpPr>
        <p:spPr>
          <a:xfrm>
            <a:off x="6975694" y="4908873"/>
            <a:ext cx="441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GPU (RTX 3070): </a:t>
            </a:r>
            <a:r>
              <a:rPr kumimoji="1" lang="en-US" altLang="ko-KR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epoch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당 약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2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시간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  <a:p>
            <a:pPr algn="ctr"/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→ 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약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12× ∼ 15× 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가속</a:t>
            </a:r>
          </a:p>
        </p:txBody>
      </p:sp>
    </p:spTree>
    <p:extLst>
      <p:ext uri="{BB962C8B-B14F-4D97-AF65-F5344CB8AC3E}">
        <p14:creationId xmlns:p14="http://schemas.microsoft.com/office/powerpoint/2010/main" val="297685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8E18E-7956-69A4-C294-9CDA1B8CE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FE942-FF5F-9773-1A69-0AAF6659AEF0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102E8-B84E-0C30-1EB2-7179AFACDD6D}"/>
              </a:ext>
            </a:extLst>
          </p:cNvPr>
          <p:cNvSpPr txBox="1"/>
          <p:nvPr/>
        </p:nvSpPr>
        <p:spPr>
          <a:xfrm>
            <a:off x="5469760" y="1149085"/>
            <a:ext cx="188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6B3CE71-B80F-9CD6-3821-01DE1E592C1C}"/>
              </a:ext>
            </a:extLst>
          </p:cNvPr>
          <p:cNvSpPr/>
          <p:nvPr/>
        </p:nvSpPr>
        <p:spPr>
          <a:xfrm>
            <a:off x="750910" y="1788840"/>
            <a:ext cx="10690172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883465D-C35C-A9B9-7904-01574A348F8F}"/>
              </a:ext>
            </a:extLst>
          </p:cNvPr>
          <p:cNvSpPr/>
          <p:nvPr/>
        </p:nvSpPr>
        <p:spPr>
          <a:xfrm>
            <a:off x="766630" y="1788840"/>
            <a:ext cx="4011167" cy="4461217"/>
          </a:xfrm>
          <a:prstGeom prst="roundRect">
            <a:avLst>
              <a:gd name="adj" fmla="val 33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37111-66E0-FC34-DC07-E0D4F0C355E2}"/>
              </a:ext>
            </a:extLst>
          </p:cNvPr>
          <p:cNvSpPr txBox="1"/>
          <p:nvPr/>
        </p:nvSpPr>
        <p:spPr>
          <a:xfrm>
            <a:off x="5321343" y="2077446"/>
            <a:ext cx="5576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입력 해상도 조절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고려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  <a:p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학습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·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추론 모두 </a:t>
            </a:r>
            <a:r>
              <a:rPr kumimoji="1" lang="en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imgsz</a:t>
            </a:r>
            <a:r>
              <a:rPr kumimoji="1" lang="en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=1280 → </a:t>
            </a:r>
            <a:r>
              <a:rPr kumimoji="1" lang="en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imgsz</a:t>
            </a:r>
            <a:r>
              <a:rPr kumimoji="1" lang="en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=960 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또는 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640 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으로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낮추면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  <a:p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에폭당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2 </a:t>
            </a:r>
            <a:r>
              <a:rPr kumimoji="1" lang="en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h → 1 h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이하로 단축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0CC62-6122-E6B6-C43A-883E9B07628B}"/>
              </a:ext>
            </a:extLst>
          </p:cNvPr>
          <p:cNvSpPr txBox="1"/>
          <p:nvPr/>
        </p:nvSpPr>
        <p:spPr>
          <a:xfrm>
            <a:off x="5321342" y="3059668"/>
            <a:ext cx="5576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Mixed-Precision (AMP)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활성화</a:t>
            </a:r>
          </a:p>
          <a:p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•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이미 </a:t>
            </a:r>
            <a:r>
              <a:rPr kumimoji="1" lang="en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YOLOv5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가 자동 </a:t>
            </a:r>
            <a:r>
              <a:rPr kumimoji="1" lang="en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AMP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를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지원하지만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명시적으로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--</a:t>
            </a:r>
            <a:r>
              <a:rPr kumimoji="1" lang="en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half </a:t>
            </a:r>
            <a:r>
              <a:rPr kumimoji="1" lang="ko-KR" altLang="en-US" sz="1400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을 주어서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조금 더 메모리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·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연산 효율 상승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0BCD6-F4D9-5CE7-5827-1A38BE05CC5B}"/>
              </a:ext>
            </a:extLst>
          </p:cNvPr>
          <p:cNvSpPr txBox="1"/>
          <p:nvPr/>
        </p:nvSpPr>
        <p:spPr>
          <a:xfrm>
            <a:off x="5321342" y="4037977"/>
            <a:ext cx="585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데이터 로딩 최적화</a:t>
            </a:r>
          </a:p>
          <a:p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--cache ram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플래그를 추가해 데이터셋을 메모리에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로드해</a:t>
            </a:r>
            <a:r>
              <a:rPr kumimoji="1" lang="ko-KR" altLang="en-US" sz="1400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서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I/O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병목 감소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.</a:t>
            </a:r>
          </a:p>
          <a:p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--workers 8 (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또는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CPU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코어 수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)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로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DataLoader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병렬성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강화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5D55D-38D7-FC0E-AC30-74AB956995F9}"/>
              </a:ext>
            </a:extLst>
          </p:cNvPr>
          <p:cNvSpPr txBox="1"/>
          <p:nvPr/>
        </p:nvSpPr>
        <p:spPr>
          <a:xfrm>
            <a:off x="5321342" y="5016286"/>
            <a:ext cx="5576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경량 모델 고려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고려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)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  <a:p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yolov5n.pt(nano)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나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yolov5m.pt(medium)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같은 더 작은 모델 사용으로 진행속도 가속화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.</a:t>
            </a:r>
          </a:p>
          <a:p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파라미터 수가 줄어들어 동일 데이터에서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에폭당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처리량이 상승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.</a:t>
            </a:r>
          </a:p>
          <a:p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80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BF46A-8D2F-5CFF-0F58-BC7A90F2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F5417-335B-62F5-9F8D-4457E6951324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3986E-7388-CA75-5F95-CCD0C400F575}"/>
              </a:ext>
            </a:extLst>
          </p:cNvPr>
          <p:cNvSpPr txBox="1"/>
          <p:nvPr/>
        </p:nvSpPr>
        <p:spPr>
          <a:xfrm>
            <a:off x="5469760" y="1149085"/>
            <a:ext cx="188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D778B5E-2C1D-A148-4AEA-E584D778B75A}"/>
              </a:ext>
            </a:extLst>
          </p:cNvPr>
          <p:cNvSpPr/>
          <p:nvPr/>
        </p:nvSpPr>
        <p:spPr>
          <a:xfrm>
            <a:off x="745925" y="1788842"/>
            <a:ext cx="4417240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799D075-F538-9C3F-4026-5EB289C53FCB}"/>
              </a:ext>
            </a:extLst>
          </p:cNvPr>
          <p:cNvSpPr/>
          <p:nvPr/>
        </p:nvSpPr>
        <p:spPr>
          <a:xfrm>
            <a:off x="6975694" y="1788842"/>
            <a:ext cx="4417240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ECFC4-33ED-C537-C31B-EC40C0B51E92}"/>
              </a:ext>
            </a:extLst>
          </p:cNvPr>
          <p:cNvSpPr txBox="1"/>
          <p:nvPr/>
        </p:nvSpPr>
        <p:spPr>
          <a:xfrm>
            <a:off x="1402272" y="2112135"/>
            <a:ext cx="310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기존 진행방향</a:t>
            </a:r>
            <a:endParaRPr kumimoji="1" lang="en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00F87-7F39-2F25-9D81-7F4425C29042}"/>
              </a:ext>
            </a:extLst>
          </p:cNvPr>
          <p:cNvSpPr txBox="1"/>
          <p:nvPr/>
        </p:nvSpPr>
        <p:spPr>
          <a:xfrm>
            <a:off x="7632041" y="2112134"/>
            <a:ext cx="310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이후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진행방향</a:t>
            </a:r>
            <a:endParaRPr kumimoji="1" lang="en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5F598-15FD-1EBE-CE5C-E11AF09FFC0F}"/>
              </a:ext>
            </a:extLst>
          </p:cNvPr>
          <p:cNvSpPr txBox="1"/>
          <p:nvPr/>
        </p:nvSpPr>
        <p:spPr>
          <a:xfrm>
            <a:off x="980122" y="2696308"/>
            <a:ext cx="401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사하구청의 문제정의서에 따른 모델 구현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성능향상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경량화 등 </a:t>
            </a:r>
            <a:r>
              <a:rPr kumimoji="1" lang="ko-KR" altLang="en-US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요구사항에만 맞추려 함</a:t>
            </a:r>
            <a:r>
              <a:rPr kumimoji="1" lang="en-US" altLang="ko-KR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ko-KR" altLang="en-US" dirty="0">
              <a:solidFill>
                <a:srgbClr val="C0000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D25AC-DBD0-D0A7-8684-443BFFCD958C}"/>
              </a:ext>
            </a:extLst>
          </p:cNvPr>
          <p:cNvSpPr txBox="1"/>
          <p:nvPr/>
        </p:nvSpPr>
        <p:spPr>
          <a:xfrm>
            <a:off x="980122" y="5254541"/>
            <a:ext cx="401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문제점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연구적인 방향이 잘 보이지 않음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.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단순한 모델 만들기에 불과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누구나 할 수 있을만한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C13F0-6361-EED7-2E3E-FBD376923FC1}"/>
              </a:ext>
            </a:extLst>
          </p:cNvPr>
          <p:cNvSpPr txBox="1"/>
          <p:nvPr/>
        </p:nvSpPr>
        <p:spPr>
          <a:xfrm>
            <a:off x="7077210" y="3165429"/>
            <a:ext cx="421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우선 의뢰기관인 사하구청의 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요구에 따른 모델을 개발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(6-7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월 안 완료 계획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BDABC-5A7E-F658-004A-3550D1C0EA4B}"/>
              </a:ext>
            </a:extLst>
          </p:cNvPr>
          <p:cNvSpPr txBox="1"/>
          <p:nvPr/>
        </p:nvSpPr>
        <p:spPr>
          <a:xfrm>
            <a:off x="7178729" y="4407662"/>
            <a:ext cx="401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이후 우리만의 객체탐지 모델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(Yolov5)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과 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문자인식모델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-US" altLang="ko-KR" dirty="0" err="1">
                <a:latin typeface="Freesentation 4 Regular" pitchFamily="2" charset="-127"/>
                <a:ea typeface="Freesentation 4 Regular" pitchFamily="2" charset="-127"/>
              </a:rPr>
              <a:t>easyocr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을 스터디 후 개발 및 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기존의 모델에 적용해보는 방향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(7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월 시작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19" name="그림 1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1632F1-9B95-104A-68BF-918ACA0E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58" y="3415859"/>
            <a:ext cx="1202543" cy="12025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791B35-1A26-DE2B-420D-4F5422C494D9}"/>
              </a:ext>
            </a:extLst>
          </p:cNvPr>
          <p:cNvSpPr txBox="1"/>
          <p:nvPr/>
        </p:nvSpPr>
        <p:spPr>
          <a:xfrm>
            <a:off x="980122" y="3549052"/>
            <a:ext cx="401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참고 모델인 </a:t>
            </a:r>
            <a:r>
              <a:rPr kumimoji="1" lang="en" altLang="ko-KR" dirty="0" err="1">
                <a:latin typeface="Freesentation 4 Regular" pitchFamily="2" charset="-127"/>
                <a:ea typeface="Freesentation 4 Regular" pitchFamily="2" charset="-127"/>
              </a:rPr>
              <a:t>EasyKoreanLpDetector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의 낮은 정확도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별도의 </a:t>
            </a:r>
            <a:r>
              <a:rPr kumimoji="1" lang="en-US" altLang="ko-KR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fine-tuning</a:t>
            </a:r>
            <a:r>
              <a:rPr kumimoji="1" lang="ko-KR" altLang="en-US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X, </a:t>
            </a:r>
            <a:r>
              <a:rPr kumimoji="1" lang="ko-KR" altLang="en-US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맞춤형이 아닌 공개된 </a:t>
            </a:r>
            <a:r>
              <a:rPr kumimoji="1" lang="en-US" altLang="ko-KR" dirty="0" err="1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lp_det.pt</a:t>
            </a:r>
            <a:r>
              <a:rPr kumimoji="1" lang="ko-KR" altLang="en-US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만을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95890-DB53-89C7-0D73-77DD3AAB12D9}"/>
              </a:ext>
            </a:extLst>
          </p:cNvPr>
          <p:cNvSpPr txBox="1"/>
          <p:nvPr/>
        </p:nvSpPr>
        <p:spPr>
          <a:xfrm>
            <a:off x="900585" y="4678795"/>
            <a:ext cx="417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학습으로 맞춤 가중치와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fine-tuning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을 하면 해결</a:t>
            </a:r>
          </a:p>
        </p:txBody>
      </p:sp>
    </p:spTree>
    <p:extLst>
      <p:ext uri="{BB962C8B-B14F-4D97-AF65-F5344CB8AC3E}">
        <p14:creationId xmlns:p14="http://schemas.microsoft.com/office/powerpoint/2010/main" val="139547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6523-1452-28DF-BF3D-B3819D026A5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610FD-A1F5-CC93-B835-D37AF0CAE316}"/>
              </a:ext>
            </a:extLst>
          </p:cNvPr>
          <p:cNvSpPr txBox="1"/>
          <p:nvPr/>
        </p:nvSpPr>
        <p:spPr>
          <a:xfrm>
            <a:off x="5074057" y="1154265"/>
            <a:ext cx="204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다음 회의 일정</a:t>
            </a:r>
            <a:r>
              <a:rPr kumimoji="1" lang="en-US" altLang="ko-KR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(5/29)</a:t>
            </a:r>
            <a:endParaRPr kumimoji="1" lang="ko-KR" altLang="en-US" sz="2000" dirty="0">
              <a:solidFill>
                <a:srgbClr val="5A617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495DC1-7DF6-78F7-A506-CE3ECFCFB2BD}"/>
              </a:ext>
            </a:extLst>
          </p:cNvPr>
          <p:cNvGrpSpPr/>
          <p:nvPr/>
        </p:nvGrpSpPr>
        <p:grpSpPr>
          <a:xfrm>
            <a:off x="1171574" y="1828793"/>
            <a:ext cx="2671761" cy="4057648"/>
            <a:chOff x="1171574" y="2057401"/>
            <a:chExt cx="2671763" cy="4057648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CBD87E4-6E7C-75AB-0B29-F3373F60F5EE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7C2C6EF6-A0A6-17C2-EA58-4EDA892691DD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6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203DC1-5FF9-2FF3-ACAE-D5B19BF12F96}"/>
              </a:ext>
            </a:extLst>
          </p:cNvPr>
          <p:cNvGrpSpPr/>
          <p:nvPr/>
        </p:nvGrpSpPr>
        <p:grpSpPr>
          <a:xfrm>
            <a:off x="4760118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39B5759-0872-BFF3-662F-CDB0AE9F1D40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B651146F-7347-62F0-ED78-5E4CE1A4AB9F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4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396007-6B88-AF4D-5AEF-432DB8127136}"/>
              </a:ext>
            </a:extLst>
          </p:cNvPr>
          <p:cNvGrpSpPr/>
          <p:nvPr/>
        </p:nvGrpSpPr>
        <p:grpSpPr>
          <a:xfrm>
            <a:off x="8348663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F96A6B5-409C-A929-255F-FB545E543F53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C42A2BBA-9874-8B60-ADA4-41F3F3F4198B}"/>
                </a:ext>
              </a:extLst>
            </p:cNvPr>
            <p:cNvSpPr/>
            <p:nvPr/>
          </p:nvSpPr>
          <p:spPr>
            <a:xfrm flipV="1">
              <a:off x="1171574" y="5016075"/>
              <a:ext cx="2671762" cy="1098972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3" name="그림 12" descr="클립아트, 만화 영화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E263AE-3983-60B9-CFC8-F7A51CDC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250"/>
          <a:stretch/>
        </p:blipFill>
        <p:spPr>
          <a:xfrm>
            <a:off x="9201979" y="2087129"/>
            <a:ext cx="1128997" cy="2700338"/>
          </a:xfrm>
          <a:prstGeom prst="rect">
            <a:avLst/>
          </a:prstGeom>
        </p:spPr>
      </p:pic>
      <p:pic>
        <p:nvPicPr>
          <p:cNvPr id="14" name="그림 13" descr="클립아트, 그림, 일러스트레이션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159D4E-C541-E42B-0771-0365F092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50"/>
          <a:stretch/>
        </p:blipFill>
        <p:spPr>
          <a:xfrm>
            <a:off x="5440965" y="2087128"/>
            <a:ext cx="1310067" cy="2700339"/>
          </a:xfrm>
          <a:prstGeom prst="rect">
            <a:avLst/>
          </a:prstGeom>
        </p:spPr>
      </p:pic>
      <p:pic>
        <p:nvPicPr>
          <p:cNvPr id="15" name="그림 14" descr="그림, 클립아트, 일러스트레이션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04EF9-C06B-5C5C-C49C-AE0613CA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0"/>
          <a:stretch/>
        </p:blipFill>
        <p:spPr>
          <a:xfrm>
            <a:off x="1861024" y="2087130"/>
            <a:ext cx="1223921" cy="2700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0788B-57B5-355C-DD9C-F715CF631B12}"/>
              </a:ext>
            </a:extLst>
          </p:cNvPr>
          <p:cNvSpPr txBox="1"/>
          <p:nvPr/>
        </p:nvSpPr>
        <p:spPr>
          <a:xfrm>
            <a:off x="2157411" y="484570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김동경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62D2E-C57C-736D-432A-FBE123BE6226}"/>
              </a:ext>
            </a:extLst>
          </p:cNvPr>
          <p:cNvSpPr txBox="1"/>
          <p:nvPr/>
        </p:nvSpPr>
        <p:spPr>
          <a:xfrm>
            <a:off x="5518544" y="4840198"/>
            <a:ext cx="11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김재민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팀장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)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8CE9C-9E43-F805-69A0-DB26FD94F8F4}"/>
              </a:ext>
            </a:extLst>
          </p:cNvPr>
          <p:cNvSpPr txBox="1"/>
          <p:nvPr/>
        </p:nvSpPr>
        <p:spPr>
          <a:xfrm>
            <a:off x="9334501" y="4840198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이도현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A4C-EE41-3B67-7915-8F3B8CEF19E5}"/>
              </a:ext>
            </a:extLst>
          </p:cNvPr>
          <p:cNvSpPr txBox="1"/>
          <p:nvPr/>
        </p:nvSpPr>
        <p:spPr>
          <a:xfrm>
            <a:off x="1406795" y="5245954"/>
            <a:ext cx="224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-paddle </a:t>
            </a:r>
            <a:r>
              <a:rPr kumimoji="1" lang="en-US" altLang="ko-KR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ocr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관련 오류 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AB954-648C-E7FD-A552-8D8EB1F0F2A6}"/>
              </a:ext>
            </a:extLst>
          </p:cNvPr>
          <p:cNvSpPr txBox="1"/>
          <p:nvPr/>
        </p:nvSpPr>
        <p:spPr>
          <a:xfrm>
            <a:off x="5074057" y="5224174"/>
            <a:ext cx="211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모델 파라미터 조정 및 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파인튜닝</a:t>
            </a:r>
            <a:endParaRPr kumimoji="1" lang="ko-KR" altLang="en-US" sz="1400" dirty="0">
              <a:solidFill>
                <a:srgbClr val="F8F8F8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D0015-4670-180A-EB32-6B4FB08EB958}"/>
              </a:ext>
            </a:extLst>
          </p:cNvPr>
          <p:cNvSpPr txBox="1"/>
          <p:nvPr/>
        </p:nvSpPr>
        <p:spPr>
          <a:xfrm>
            <a:off x="8512629" y="5234108"/>
            <a:ext cx="234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증강데이터 및 </a:t>
            </a:r>
            <a:r>
              <a:rPr kumimoji="1" lang="en-US" altLang="ko-KR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json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파일 생성 데이터셋 구축</a:t>
            </a:r>
          </a:p>
        </p:txBody>
      </p:sp>
    </p:spTree>
    <p:extLst>
      <p:ext uri="{BB962C8B-B14F-4D97-AF65-F5344CB8AC3E}">
        <p14:creationId xmlns:p14="http://schemas.microsoft.com/office/powerpoint/2010/main" val="145922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467</Words>
  <Application>Microsoft Macintosh PowerPoint</Application>
  <PresentationFormat>와이드스크린</PresentationFormat>
  <Paragraphs>79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Freesentation 5 Medium</vt:lpstr>
      <vt:lpstr>Freesentation 9 Black</vt:lpstr>
      <vt:lpstr>맑은 고딕</vt:lpstr>
      <vt:lpstr>Freesentation 7 Bold</vt:lpstr>
      <vt:lpstr>Freesentation 4 Regular</vt:lpstr>
      <vt:lpstr>Arial</vt:lpstr>
      <vt:lpstr>Freesentation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김재민</dc:creator>
  <cp:lastModifiedBy>김재민</cp:lastModifiedBy>
  <cp:revision>49</cp:revision>
  <dcterms:created xsi:type="dcterms:W3CDTF">2025-03-15T03:50:12Z</dcterms:created>
  <dcterms:modified xsi:type="dcterms:W3CDTF">2025-05-24T11:05:11Z</dcterms:modified>
</cp:coreProperties>
</file>